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4" r:id="rId1"/>
  </p:sld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E8404411-7497-49E0-93FF-18D829931FB1}" type="datetimeFigureOut">
              <a:rPr lang="en-US" smtClean="0"/>
              <a:t>4/2/2020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563E6903-A351-4D31-BD2C-54EFF9B78170}"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404411-7497-49E0-93FF-18D829931FB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404411-7497-49E0-93FF-18D829931FB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404411-7497-49E0-93FF-18D829931FB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8404411-7497-49E0-93FF-18D829931FB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563E6903-A351-4D31-BD2C-54EFF9B78170}"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8404411-7497-49E0-93FF-18D829931FB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8404411-7497-49E0-93FF-18D829931FB1}"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8404411-7497-49E0-93FF-18D829931FB1}"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404411-7497-49E0-93FF-18D829931FB1}"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8404411-7497-49E0-93FF-18D829931FB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8404411-7497-49E0-93FF-18D829931FB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E6903-A351-4D31-BD2C-54EFF9B7817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E8404411-7497-49E0-93FF-18D829931FB1}" type="datetimeFigureOut">
              <a:rPr lang="en-US" smtClean="0"/>
              <a:t>4/2/2020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563E6903-A351-4D31-BD2C-54EFF9B78170}"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 id="2147484229" r:id="rId5"/>
    <p:sldLayoutId id="2147484230" r:id="rId6"/>
    <p:sldLayoutId id="2147484231" r:id="rId7"/>
    <p:sldLayoutId id="2147484232" r:id="rId8"/>
    <p:sldLayoutId id="2147484233" r:id="rId9"/>
    <p:sldLayoutId id="2147484234" r:id="rId10"/>
    <p:sldLayoutId id="214748423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4350" y="1668462"/>
            <a:ext cx="8115300" cy="4572000"/>
          </a:xfrm>
        </p:spPr>
      </p:pic>
    </p:spTree>
    <p:extLst>
      <p:ext uri="{BB962C8B-B14F-4D97-AF65-F5344CB8AC3E}">
        <p14:creationId xmlns:p14="http://schemas.microsoft.com/office/powerpoint/2010/main" val="9482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smtClean="0"/>
              <a:t>By the time a child is brought for treatment, considerable family discord and distress are common.</a:t>
            </a:r>
          </a:p>
          <a:p>
            <a:r>
              <a:rPr lang="en-US" dirty="0" smtClean="0"/>
              <a:t>Supportive psychotherapy and relaxation techniques may be useful in treating the anxieties and other </a:t>
            </a:r>
            <a:r>
              <a:rPr lang="en-US" dirty="0" err="1" smtClean="0"/>
              <a:t>sequelae</a:t>
            </a:r>
            <a:r>
              <a:rPr lang="en-US" dirty="0" smtClean="0"/>
              <a:t> of children with encopresis, such as low </a:t>
            </a:r>
            <a:r>
              <a:rPr lang="en-US" dirty="0" err="1" smtClean="0"/>
              <a:t>selfesteem</a:t>
            </a:r>
            <a:r>
              <a:rPr lang="en-US" dirty="0" smtClean="0"/>
              <a:t> and social isolation. </a:t>
            </a:r>
          </a:p>
          <a:p>
            <a:r>
              <a:rPr lang="en-US" dirty="0" smtClean="0"/>
              <a:t> Family interventions can be helpful for children who have bowel control but continue to deposit their feces in inappropriate locations. PRAVATHI </a:t>
            </a:r>
            <a:endParaRPr lang="en-US" dirty="0"/>
          </a:p>
        </p:txBody>
      </p:sp>
    </p:spTree>
    <p:extLst>
      <p:ext uri="{BB962C8B-B14F-4D97-AF65-F5344CB8AC3E}">
        <p14:creationId xmlns:p14="http://schemas.microsoft.com/office/powerpoint/2010/main" val="17757341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14741"/>
            <a:ext cx="8534400" cy="6392563"/>
          </a:xfrm>
        </p:spPr>
      </p:pic>
    </p:spTree>
    <p:extLst>
      <p:ext uri="{BB962C8B-B14F-4D97-AF65-F5344CB8AC3E}">
        <p14:creationId xmlns:p14="http://schemas.microsoft.com/office/powerpoint/2010/main" val="38925469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Enuresis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r>
              <a:rPr lang="en-US" dirty="0" smtClean="0"/>
              <a:t>Bed-wetting: Involuntary discharge of urine, especially while asleep.</a:t>
            </a:r>
          </a:p>
          <a:p>
            <a:r>
              <a:rPr lang="en-US" dirty="0" smtClean="0"/>
              <a:t> The prevalence of enuresis decreases with increasing age. The diagnosis of enuresis is not made until the chronologic and developmental age of 5 years, but </a:t>
            </a:r>
            <a:r>
              <a:rPr lang="en-US" dirty="0" err="1" smtClean="0"/>
              <a:t>enuretic</a:t>
            </a:r>
            <a:r>
              <a:rPr lang="en-US" dirty="0" smtClean="0"/>
              <a:t> behavior nocturnally and during the daytime is common, with reported prevalence from 2 percent to 5 percent among school-aged children.</a:t>
            </a:r>
          </a:p>
          <a:p>
            <a:r>
              <a:rPr lang="en-US" dirty="0" smtClean="0"/>
              <a:t> </a:t>
            </a:r>
            <a:r>
              <a:rPr lang="en-US" dirty="0" err="1" smtClean="0"/>
              <a:t>Enuretic</a:t>
            </a:r>
            <a:r>
              <a:rPr lang="en-US" dirty="0" smtClean="0"/>
              <a:t> behavior is considered developmentally appropriate among young toddlers, precluding diagnoses of enuresis; PRAVATHI KUMAR</a:t>
            </a:r>
            <a:endParaRPr lang="en-US" dirty="0"/>
          </a:p>
        </p:txBody>
      </p:sp>
    </p:spTree>
    <p:extLst>
      <p:ext uri="{BB962C8B-B14F-4D97-AF65-F5344CB8AC3E}">
        <p14:creationId xmlns:p14="http://schemas.microsoft.com/office/powerpoint/2010/main" val="4222757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r>
              <a:rPr lang="en-US" dirty="0" smtClean="0"/>
              <a:t>However, </a:t>
            </a:r>
            <a:r>
              <a:rPr lang="en-US" dirty="0" err="1" smtClean="0"/>
              <a:t>enuretic</a:t>
            </a:r>
            <a:r>
              <a:rPr lang="en-US" dirty="0" smtClean="0"/>
              <a:t> behavior occurs in-</a:t>
            </a:r>
          </a:p>
          <a:p>
            <a:r>
              <a:rPr lang="en-US" dirty="0" smtClean="0"/>
              <a:t>(a) 82 percent of 2-year-olds,</a:t>
            </a:r>
          </a:p>
          <a:p>
            <a:r>
              <a:rPr lang="en-US" dirty="0" smtClean="0"/>
              <a:t> (b) 49 percent of 3-year-olds,</a:t>
            </a:r>
          </a:p>
          <a:p>
            <a:r>
              <a:rPr lang="en-US" dirty="0" smtClean="0"/>
              <a:t> (c) 26 percent of 4-year-olds, and </a:t>
            </a:r>
          </a:p>
          <a:p>
            <a:r>
              <a:rPr lang="en-US" dirty="0" smtClean="0"/>
              <a:t>(d) 7 percent of 5-year-olds on a regular basis.</a:t>
            </a:r>
          </a:p>
          <a:p>
            <a:r>
              <a:rPr lang="en-US" dirty="0" smtClean="0"/>
              <a:t>Prevalence rates vary, however, on the basis of the population studied and the tolerance for the symptoms in various cultures and socioeconomic groups. P</a:t>
            </a:r>
            <a:endParaRPr lang="en-US" dirty="0"/>
          </a:p>
        </p:txBody>
      </p:sp>
    </p:spTree>
    <p:extLst>
      <p:ext uri="{BB962C8B-B14F-4D97-AF65-F5344CB8AC3E}">
        <p14:creationId xmlns:p14="http://schemas.microsoft.com/office/powerpoint/2010/main" val="4166800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Etiology</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20000"/>
          </a:bodyPr>
          <a:lstStyle/>
          <a:p>
            <a:r>
              <a:rPr lang="en-US" dirty="0" smtClean="0"/>
              <a:t>Most children with nocturnal enuresis do not exhibit neurological conditions that account for the symptoms.</a:t>
            </a:r>
          </a:p>
          <a:p>
            <a:r>
              <a:rPr lang="en-US" dirty="0" smtClean="0"/>
              <a:t> Voiding dysfunction in the absence of a specific neurogenic cause is believed to originate from behavioral factors that affect normal voiding habits and inhibit the maturation of normal voluntary control.</a:t>
            </a:r>
          </a:p>
          <a:p>
            <a:r>
              <a:rPr lang="en-US" dirty="0" smtClean="0"/>
              <a:t> The most severe form of dysfunctional voiding is called </a:t>
            </a:r>
            <a:r>
              <a:rPr lang="en-US" dirty="0" err="1" smtClean="0"/>
              <a:t>Hinman's</a:t>
            </a:r>
            <a:r>
              <a:rPr lang="en-US" dirty="0" smtClean="0"/>
              <a:t> syndrome, and is thought of as a non-neurogenic neurogenic bladder resulting from habitual, voluntary tightening of the external sphincter during urges to urinate.</a:t>
            </a:r>
          </a:p>
          <a:p>
            <a:endParaRPr lang="en-US" dirty="0"/>
          </a:p>
          <a:p>
            <a:endParaRPr lang="en-US" dirty="0"/>
          </a:p>
        </p:txBody>
      </p:sp>
    </p:spTree>
    <p:extLst>
      <p:ext uri="{BB962C8B-B14F-4D97-AF65-F5344CB8AC3E}">
        <p14:creationId xmlns:p14="http://schemas.microsoft.com/office/powerpoint/2010/main" val="2113096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 y="1828800"/>
            <a:ext cx="624348" cy="228600"/>
          </a:xfrm>
        </p:spPr>
        <p:txBody>
          <a:bodyPr>
            <a:normAutofit fontScale="90000"/>
          </a:bodyPr>
          <a:lstStyle/>
          <a:p>
            <a:endParaRPr lang="en-US" dirty="0"/>
          </a:p>
        </p:txBody>
      </p:sp>
      <p:sp>
        <p:nvSpPr>
          <p:cNvPr id="3" name="Content Placeholder 2"/>
          <p:cNvSpPr>
            <a:spLocks noGrp="1"/>
          </p:cNvSpPr>
          <p:nvPr>
            <p:ph idx="1"/>
          </p:nvPr>
        </p:nvSpPr>
        <p:spPr/>
        <p:txBody>
          <a:bodyPr>
            <a:normAutofit/>
          </a:bodyPr>
          <a:lstStyle/>
          <a:p>
            <a:r>
              <a:rPr lang="en-US" dirty="0" smtClean="0"/>
              <a:t>Genetic factors are believed to play a role in the expression of enuresis, given that the emergence of enuresis has been found to be significantly greater in first-degree relatives. </a:t>
            </a:r>
          </a:p>
          <a:p>
            <a:r>
              <a:rPr lang="en-US" dirty="0" smtClean="0"/>
              <a:t>A longitudinal study of child development found that children with enuresis were about twice as likely to have concomitant developmental delays as those who did not have enuresis.</a:t>
            </a:r>
            <a:endParaRPr lang="en-US" dirty="0"/>
          </a:p>
        </p:txBody>
      </p:sp>
    </p:spTree>
    <p:extLst>
      <p:ext uri="{BB962C8B-B14F-4D97-AF65-F5344CB8AC3E}">
        <p14:creationId xmlns:p14="http://schemas.microsoft.com/office/powerpoint/2010/main" val="3549687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Types of enuresis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Autofit/>
          </a:bodyPr>
          <a:lstStyle/>
          <a:p>
            <a:r>
              <a:rPr lang="en-US" sz="2800" dirty="0" smtClean="0"/>
              <a:t>There are three subtypes of Enuresis: Nocturnal (night-time) Only, Diurnal (day-time) Only, and Nocturnal and Diurnal. The DSM criteria for diagnosis state that the urination problem (whether involuntary or intentional) must occur with regularity, at least twice a week, for three consecutive months before the diagnosis applies. The diagnosis cannot be made unless there is evidence that the urination problem causes distress or impairment in the child's social or academic functioning. </a:t>
            </a:r>
          </a:p>
          <a:p>
            <a:r>
              <a:rPr lang="en-US" sz="2800" dirty="0" smtClean="0"/>
              <a:t> In </a:t>
            </a:r>
            <a:r>
              <a:rPr lang="en-US" sz="2800" b="1" dirty="0" smtClean="0"/>
              <a:t>Nocturnal Only Enuresis</a:t>
            </a:r>
            <a:r>
              <a:rPr lang="en-US" sz="2800" dirty="0" smtClean="0"/>
              <a:t>, the most common form of enuresis, children wet themselves during nighttime sleep. Typically, wetting occurs during the first third of the night, but it is not uncommon for wetting to occur later, during REM sleep. In this latter case, children may recall having a dream that they were urinating.</a:t>
            </a:r>
          </a:p>
          <a:p>
            <a:r>
              <a:rPr lang="en-US" sz="2800" b="1" dirty="0" smtClean="0"/>
              <a:t>  Diurnal Only Enuresis,</a:t>
            </a:r>
            <a:r>
              <a:rPr lang="en-US" sz="2800" dirty="0" smtClean="0"/>
              <a:t> where children wet themselves only during waking hours, is less common than nighttime bedwetting. This type of enuresis is more common in females than in males, and is uncommon altogether after age 9. Children who are affected by this type of disorder will typically either have urge incontinence (i.e., they feel a sudden overwhelming urge to urinate) or voiding postponement (i.e., they know they need to urinate, but put off actually going to the bathroom until it is too late).</a:t>
            </a:r>
            <a:endParaRPr lang="en-US" sz="2800" dirty="0"/>
          </a:p>
        </p:txBody>
      </p:sp>
    </p:spTree>
    <p:extLst>
      <p:ext uri="{BB962C8B-B14F-4D97-AF65-F5344CB8AC3E}">
        <p14:creationId xmlns:p14="http://schemas.microsoft.com/office/powerpoint/2010/main" val="4147722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3758" y="228600"/>
            <a:ext cx="9024990" cy="6629400"/>
          </a:xfrm>
        </p:spPr>
      </p:pic>
    </p:spTree>
    <p:extLst>
      <p:ext uri="{BB962C8B-B14F-4D97-AF65-F5344CB8AC3E}">
        <p14:creationId xmlns:p14="http://schemas.microsoft.com/office/powerpoint/2010/main" val="3450262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686800" cy="5257800"/>
          </a:xfrm>
        </p:spPr>
        <p:txBody>
          <a:bodyPr>
            <a:normAutofit/>
          </a:bodyPr>
          <a:lstStyle/>
          <a:p>
            <a:pPr marL="0" indent="0">
              <a:buNone/>
            </a:pPr>
            <a:r>
              <a:rPr lang="en-US" dirty="0" smtClean="0"/>
              <a:t>Name </a:t>
            </a:r>
          </a:p>
          <a:p>
            <a:pPr marL="0" indent="0">
              <a:buNone/>
            </a:pPr>
            <a:r>
              <a:rPr lang="en-US" dirty="0"/>
              <a:t> </a:t>
            </a:r>
            <a:r>
              <a:rPr lang="en-US" dirty="0" smtClean="0"/>
              <a:t>          Maryam </a:t>
            </a:r>
            <a:r>
              <a:rPr lang="en-US" dirty="0" err="1" smtClean="0"/>
              <a:t>fatima</a:t>
            </a:r>
            <a:endParaRPr lang="en-US" dirty="0" smtClean="0"/>
          </a:p>
          <a:p>
            <a:pPr marL="0" indent="0">
              <a:buNone/>
            </a:pPr>
            <a:r>
              <a:rPr lang="en-US" dirty="0" smtClean="0"/>
              <a:t>Roll#</a:t>
            </a:r>
          </a:p>
          <a:p>
            <a:pPr marL="0" indent="0">
              <a:buNone/>
            </a:pPr>
            <a:r>
              <a:rPr lang="en-US" dirty="0"/>
              <a:t> </a:t>
            </a:r>
            <a:r>
              <a:rPr lang="en-US" dirty="0" smtClean="0"/>
              <a:t>           (024)</a:t>
            </a:r>
          </a:p>
          <a:p>
            <a:pPr marL="0" indent="0">
              <a:buNone/>
            </a:pPr>
            <a:r>
              <a:rPr lang="en-US" dirty="0" smtClean="0"/>
              <a:t>Department</a:t>
            </a:r>
          </a:p>
          <a:p>
            <a:pPr marL="0" indent="0">
              <a:buNone/>
            </a:pPr>
            <a:r>
              <a:rPr lang="en-US" dirty="0"/>
              <a:t> </a:t>
            </a:r>
            <a:r>
              <a:rPr lang="en-US" dirty="0" smtClean="0"/>
              <a:t>                     applied </a:t>
            </a:r>
            <a:r>
              <a:rPr lang="en-US" dirty="0" err="1" smtClean="0"/>
              <a:t>pasychology</a:t>
            </a:r>
            <a:endParaRPr lang="en-US" dirty="0" smtClean="0"/>
          </a:p>
          <a:p>
            <a:pPr marL="0" indent="0">
              <a:buNone/>
            </a:pPr>
            <a:r>
              <a:rPr lang="en-US" dirty="0" smtClean="0"/>
              <a:t>Semester</a:t>
            </a:r>
          </a:p>
          <a:p>
            <a:pPr marL="0" indent="0">
              <a:buNone/>
            </a:pPr>
            <a:r>
              <a:rPr lang="en-US" dirty="0"/>
              <a:t> </a:t>
            </a:r>
            <a:r>
              <a:rPr lang="en-US" dirty="0" smtClean="0"/>
              <a:t>                 (5</a:t>
            </a:r>
            <a:r>
              <a:rPr lang="en-US" baseline="30000" dirty="0" smtClean="0"/>
              <a:t>th</a:t>
            </a:r>
            <a:r>
              <a:rPr lang="en-US" dirty="0" smtClean="0"/>
              <a:t>)</a:t>
            </a:r>
          </a:p>
          <a:p>
            <a:pPr marL="0" indent="0">
              <a:buNone/>
            </a:pPr>
            <a:r>
              <a:rPr lang="en-US" dirty="0" smtClean="0"/>
              <a:t>Topic;</a:t>
            </a:r>
          </a:p>
          <a:p>
            <a:pPr marL="0" indent="0">
              <a:buNone/>
            </a:pPr>
            <a:r>
              <a:rPr lang="en-US" dirty="0"/>
              <a:t> </a:t>
            </a:r>
            <a:r>
              <a:rPr lang="en-US" dirty="0" smtClean="0"/>
              <a:t>        elimination disorders</a:t>
            </a:r>
          </a:p>
          <a:p>
            <a:pPr marL="0" indent="0">
              <a:buNone/>
            </a:pPr>
            <a:endParaRPr lang="en-US" dirty="0"/>
          </a:p>
        </p:txBody>
      </p:sp>
    </p:spTree>
    <p:extLst>
      <p:ext uri="{BB962C8B-B14F-4D97-AF65-F5344CB8AC3E}">
        <p14:creationId xmlns:p14="http://schemas.microsoft.com/office/powerpoint/2010/main" val="771684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Elimination disorder</a:t>
            </a:r>
            <a:endParaRPr lang="en-US" dirty="0"/>
          </a:p>
        </p:txBody>
      </p:sp>
      <p:sp>
        <p:nvSpPr>
          <p:cNvPr id="3" name="Content Placeholder 2"/>
          <p:cNvSpPr>
            <a:spLocks noGrp="1"/>
          </p:cNvSpPr>
          <p:nvPr>
            <p:ph idx="1"/>
          </p:nvPr>
        </p:nvSpPr>
        <p:spPr/>
        <p:txBody>
          <a:bodyPr/>
          <a:lstStyle/>
          <a:p>
            <a:r>
              <a:rPr lang="en-US" dirty="0" smtClean="0"/>
              <a:t>Elimination disorders occur in children who have problems going to the bathroom -- both defecating and urinating. Although it is not uncommon for young children to have occasional "accidents," there may be a problem if this behavior occurs repeatedly for longer than three months, particularly in children older than 5 years.</a:t>
            </a:r>
          </a:p>
        </p:txBody>
      </p:sp>
    </p:spTree>
    <p:extLst>
      <p:ext uri="{BB962C8B-B14F-4D97-AF65-F5344CB8AC3E}">
        <p14:creationId xmlns:p14="http://schemas.microsoft.com/office/powerpoint/2010/main" val="24687741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52400"/>
            <a:ext cx="8189690" cy="6134362"/>
          </a:xfrm>
        </p:spPr>
      </p:pic>
    </p:spTree>
    <p:extLst>
      <p:ext uri="{BB962C8B-B14F-4D97-AF65-F5344CB8AC3E}">
        <p14:creationId xmlns:p14="http://schemas.microsoft.com/office/powerpoint/2010/main" val="1076605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Arial" pitchFamily="34" charset="0"/>
                <a:cs typeface="Arial" pitchFamily="34" charset="0"/>
              </a:rPr>
              <a:t>ENCOPRESIS</a:t>
            </a:r>
            <a:endParaRPr lang="en-US" b="1" dirty="0">
              <a:latin typeface="Arial" pitchFamily="34" charset="0"/>
              <a:cs typeface="Arial" pitchFamily="34" charset="0"/>
            </a:endParaRPr>
          </a:p>
        </p:txBody>
      </p:sp>
      <p:sp>
        <p:nvSpPr>
          <p:cNvPr id="3" name="Content Placeholder 2"/>
          <p:cNvSpPr>
            <a:spLocks noGrp="1"/>
          </p:cNvSpPr>
          <p:nvPr>
            <p:ph idx="1"/>
          </p:nvPr>
        </p:nvSpPr>
        <p:spPr/>
        <p:txBody>
          <a:bodyPr>
            <a:normAutofit fontScale="92500" lnSpcReduction="20000"/>
          </a:bodyPr>
          <a:lstStyle/>
          <a:p>
            <a:r>
              <a:rPr lang="en-US" b="1" dirty="0" smtClean="0"/>
              <a:t>Encopresis</a:t>
            </a:r>
            <a:r>
              <a:rPr lang="en-US" dirty="0" smtClean="0"/>
              <a:t>- Involuntary fecal soiling in adults &amp; the repeated passing of feces into places other than the toilet, such as in underwear or on the floor. This behavior may or may not be done on purpose. </a:t>
            </a:r>
          </a:p>
          <a:p>
            <a:r>
              <a:rPr lang="en-US" b="1" dirty="0" smtClean="0"/>
              <a:t> No specific test </a:t>
            </a:r>
            <a:r>
              <a:rPr lang="en-US" dirty="0" smtClean="0"/>
              <a:t>indicates a diagnosis of encopresis, clinicians must rule out medical illnesses, such as </a:t>
            </a:r>
            <a:r>
              <a:rPr lang="en-US" dirty="0" err="1" smtClean="0"/>
              <a:t>Hirschsprung's</a:t>
            </a:r>
            <a:r>
              <a:rPr lang="en-US" dirty="0" smtClean="0"/>
              <a:t> disease, before making a diagnosis.  </a:t>
            </a:r>
          </a:p>
          <a:p>
            <a:r>
              <a:rPr lang="en-US" dirty="0" smtClean="0"/>
              <a:t> If it is unclear whether fecal retention is responsible for encopresis with constipation and overflow incontinence, a physical examination of the abdomen is indicated, and an abdominal X-ray can help determine the degree of constipation present.</a:t>
            </a:r>
            <a:endParaRPr lang="en-US" dirty="0"/>
          </a:p>
        </p:txBody>
      </p:sp>
    </p:spTree>
    <p:extLst>
      <p:ext uri="{BB962C8B-B14F-4D97-AF65-F5344CB8AC3E}">
        <p14:creationId xmlns:p14="http://schemas.microsoft.com/office/powerpoint/2010/main" val="154241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Differential</a:t>
            </a:r>
            <a:r>
              <a:rPr lang="en-US" dirty="0" smtClean="0"/>
              <a:t> Diagnosis </a:t>
            </a:r>
            <a:endParaRPr lang="en-US" dirty="0"/>
          </a:p>
        </p:txBody>
      </p:sp>
      <p:sp>
        <p:nvSpPr>
          <p:cNvPr id="3" name="Content Placeholder 2"/>
          <p:cNvSpPr>
            <a:spLocks noGrp="1"/>
          </p:cNvSpPr>
          <p:nvPr>
            <p:ph idx="1"/>
          </p:nvPr>
        </p:nvSpPr>
        <p:spPr/>
        <p:txBody>
          <a:bodyPr>
            <a:normAutofit lnSpcReduction="10000"/>
          </a:bodyPr>
          <a:lstStyle/>
          <a:p>
            <a:endParaRPr lang="en-US" dirty="0"/>
          </a:p>
          <a:p>
            <a:r>
              <a:rPr lang="en-US" dirty="0" smtClean="0"/>
              <a:t> In encopresis with constipation and overflow incontinence, constipation can begin as early as the child's first year and can peak between the second and fourth years.</a:t>
            </a:r>
          </a:p>
          <a:p>
            <a:r>
              <a:rPr lang="en-US" dirty="0" smtClean="0"/>
              <a:t>Soiling usually begins at age 4. Frequent liquid stools and hard fecal masses are found in the colon and the rectum on abdominal palpation and rectal examination. </a:t>
            </a:r>
          </a:p>
          <a:p>
            <a:r>
              <a:rPr lang="en-US" dirty="0" smtClean="0"/>
              <a:t>Complications include impaction, </a:t>
            </a:r>
            <a:r>
              <a:rPr lang="en-US" dirty="0" err="1" smtClean="0"/>
              <a:t>megacolon</a:t>
            </a:r>
            <a:r>
              <a:rPr lang="en-US" dirty="0" smtClean="0"/>
              <a:t>, and anal fissures.</a:t>
            </a:r>
            <a:endParaRPr lang="en-US" dirty="0"/>
          </a:p>
        </p:txBody>
      </p:sp>
    </p:spTree>
    <p:extLst>
      <p:ext uri="{BB962C8B-B14F-4D97-AF65-F5344CB8AC3E}">
        <p14:creationId xmlns:p14="http://schemas.microsoft.com/office/powerpoint/2010/main" val="1812416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Encopresis with constipation and overflow incontinence can be caused by faulty nutrition; </a:t>
            </a:r>
          </a:p>
          <a:p>
            <a:r>
              <a:rPr lang="en-US" dirty="0" smtClean="0"/>
              <a:t>Structural disease of the anus, rectum, and colon; medicinal adverse effects; or </a:t>
            </a:r>
            <a:r>
              <a:rPr lang="en-US" dirty="0" err="1" smtClean="0"/>
              <a:t>nongastrointestinal</a:t>
            </a:r>
            <a:r>
              <a:rPr lang="en-US" dirty="0" smtClean="0"/>
              <a:t> medical (endocrine or neurological) disorders. </a:t>
            </a:r>
            <a:endParaRPr lang="en-US" dirty="0"/>
          </a:p>
        </p:txBody>
      </p:sp>
    </p:spTree>
    <p:extLst>
      <p:ext uri="{BB962C8B-B14F-4D97-AF65-F5344CB8AC3E}">
        <p14:creationId xmlns:p14="http://schemas.microsoft.com/office/powerpoint/2010/main" val="1356767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Course and Prognosis</a:t>
            </a:r>
            <a:endParaRPr lang="en-US" dirty="0">
              <a:latin typeface="Arial" pitchFamily="34" charset="0"/>
              <a:cs typeface="Arial" pitchFamily="34" charset="0"/>
            </a:endParaRPr>
          </a:p>
        </p:txBody>
      </p:sp>
      <p:sp>
        <p:nvSpPr>
          <p:cNvPr id="3" name="Content Placeholder 2"/>
          <p:cNvSpPr>
            <a:spLocks noGrp="1"/>
          </p:cNvSpPr>
          <p:nvPr>
            <p:ph idx="1"/>
          </p:nvPr>
        </p:nvSpPr>
        <p:spPr/>
        <p:txBody>
          <a:bodyPr>
            <a:normAutofit lnSpcReduction="10000"/>
          </a:bodyPr>
          <a:lstStyle/>
          <a:p>
            <a:r>
              <a:rPr lang="en-US" dirty="0" smtClean="0"/>
              <a:t>The outcome of encopresis depends on the cause, the chronicity of the symptoms, and coexisting behavioral problems. In many cases, encopresis is self-limiting, and it rarely continues beyond middle adolescence. </a:t>
            </a:r>
          </a:p>
          <a:p>
            <a:r>
              <a:rPr lang="en-US" dirty="0" smtClean="0"/>
              <a:t> Encopresis in children who have contributing physiological factors, such as poor gastric motility and an inability to relax the anal sphincter muscles, is more difficult to treat than that in those with constipation but normal sphincter tone. P</a:t>
            </a:r>
            <a:endParaRPr lang="en-US" dirty="0"/>
          </a:p>
        </p:txBody>
      </p:sp>
    </p:spTree>
    <p:extLst>
      <p:ext uri="{BB962C8B-B14F-4D97-AF65-F5344CB8AC3E}">
        <p14:creationId xmlns:p14="http://schemas.microsoft.com/office/powerpoint/2010/main" val="3654373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Treatment</a:t>
            </a:r>
            <a:r>
              <a:rPr lang="en-US" dirty="0" smtClean="0"/>
              <a:t> </a:t>
            </a:r>
            <a:endParaRPr lang="en-US" dirty="0"/>
          </a:p>
        </p:txBody>
      </p:sp>
      <p:sp>
        <p:nvSpPr>
          <p:cNvPr id="3" name="Content Placeholder 2"/>
          <p:cNvSpPr>
            <a:spLocks noGrp="1"/>
          </p:cNvSpPr>
          <p:nvPr>
            <p:ph idx="1"/>
          </p:nvPr>
        </p:nvSpPr>
        <p:spPr/>
        <p:txBody>
          <a:bodyPr/>
          <a:lstStyle/>
          <a:p>
            <a:r>
              <a:rPr lang="en-US" dirty="0" smtClean="0"/>
              <a:t>A typical treatment plan for a child with encopresis includes an initial medical plan to address constipation, in most cases, as well as an ongoing behavioral intervention to enhance appropriate bowel behavior and diminish anxiety related to bowel movement.</a:t>
            </a:r>
            <a:endParaRPr lang="en-US" dirty="0"/>
          </a:p>
        </p:txBody>
      </p:sp>
    </p:spTree>
    <p:extLst>
      <p:ext uri="{BB962C8B-B14F-4D97-AF65-F5344CB8AC3E}">
        <p14:creationId xmlns:p14="http://schemas.microsoft.com/office/powerpoint/2010/main" val="38590039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64</TotalTime>
  <Words>1037</Words>
  <Application>Microsoft Office PowerPoint</Application>
  <PresentationFormat>On-screen Show (4:3)</PresentationFormat>
  <Paragraphs>51</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Apex</vt:lpstr>
      <vt:lpstr>PowerPoint Presentation</vt:lpstr>
      <vt:lpstr>PowerPoint Presentation</vt:lpstr>
      <vt:lpstr>Elimination disorder</vt:lpstr>
      <vt:lpstr>PowerPoint Presentation</vt:lpstr>
      <vt:lpstr>ENCOPRESIS</vt:lpstr>
      <vt:lpstr>Differential Diagnosis </vt:lpstr>
      <vt:lpstr>PowerPoint Presentation</vt:lpstr>
      <vt:lpstr>Course and Prognosis</vt:lpstr>
      <vt:lpstr>Treatment </vt:lpstr>
      <vt:lpstr>PowerPoint Presentation</vt:lpstr>
      <vt:lpstr>PowerPoint Presentation</vt:lpstr>
      <vt:lpstr>Enuresis</vt:lpstr>
      <vt:lpstr>PowerPoint Presentation</vt:lpstr>
      <vt:lpstr>Etiology</vt:lpstr>
      <vt:lpstr>PowerPoint Presentation</vt:lpstr>
      <vt:lpstr>Types of enuresis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Hafiz Computer's Bwp</dc:creator>
  <cp:lastModifiedBy>Hafiz Computer's Bwp</cp:lastModifiedBy>
  <cp:revision>8</cp:revision>
  <dcterms:created xsi:type="dcterms:W3CDTF">2020-04-02T07:27:58Z</dcterms:created>
  <dcterms:modified xsi:type="dcterms:W3CDTF">2020-04-02T08:38:43Z</dcterms:modified>
</cp:coreProperties>
</file>